
<file path=[Content_Types].xml><?xml version="1.0" encoding="utf-8"?>
<Types xmlns="http://schemas.openxmlformats.org/package/2006/content-types">
  <Default Extension="Default" ContentType="image/pn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71" r:id="rId6"/>
    <p:sldId id="270" r:id="rId7"/>
    <p:sldId id="269" r:id="rId8"/>
    <p:sldId id="263" r:id="rId9"/>
    <p:sldId id="264" r:id="rId10"/>
    <p:sldId id="265" r:id="rId11"/>
    <p:sldId id="273" r:id="rId12"/>
    <p:sldId id="266" r:id="rId13"/>
    <p:sldId id="268" r:id="rId14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>
        <p:scale>
          <a:sx n="100" d="100"/>
          <a:sy n="100" d="100"/>
        </p:scale>
        <p:origin x="990" y="1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74BEC1-54F2-4D3A-9101-5B04C014E3AB}" type="datetimeFigureOut">
              <a:rPr lang="ru-RU" smtClean="0"/>
              <a:t>29.04.2025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8E3978-7501-4EE4-9C1B-D83F7FEBF29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47414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8E3978-7501-4EE4-9C1B-D83F7FEBF292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37848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FBA074F-018D-4E06-E1D1-315128F857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145FDD4A-5BFB-F799-4372-107FB2FA70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19A3054-F8C9-AEDC-A346-E9C690939F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CA6CB-C370-4512-BAA9-183F1974D162}" type="datetimeFigureOut">
              <a:rPr lang="ru-RU" smtClean="0"/>
              <a:t>29.04.2025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FAB534D-EF24-4CA8-194C-2840AA217E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9484A22-CB52-A0EC-B9BF-E19BF322F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85C839-5A08-4066-9F5D-E77F42489FD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498254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67281C-84D1-59C5-DF6C-46DF1103F3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99889A43-9CEC-4DC2-252C-DE25BB7CF0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9AA941D-DBFB-38A7-115D-B7D00A63BA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CA6CB-C370-4512-BAA9-183F1974D162}" type="datetimeFigureOut">
              <a:rPr lang="ru-RU" smtClean="0"/>
              <a:t>29.04.2025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BC83FBA-EDC9-5504-0077-85C6A835A1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80EBDCF-35EA-149B-2713-10B5B336A0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85C839-5A08-4066-9F5D-E77F42489FD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267095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0786F19D-A17A-4B08-D0CD-7D51472B00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1976F48C-1049-B1E5-AE1C-30D4E08A51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5A922B5-3119-8BDD-85AA-E2D0A45CF9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CA6CB-C370-4512-BAA9-183F1974D162}" type="datetimeFigureOut">
              <a:rPr lang="ru-RU" smtClean="0"/>
              <a:t>29.04.2025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398AAC1-3128-80F7-6CFC-3675745E65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E0E2761-828C-2FB3-0FC9-6D58A73A69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85C839-5A08-4066-9F5D-E77F42489FD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476777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258F484-5EBD-3458-D012-8774A285B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EBA7C68-8D69-1BF3-79E8-044C5F54EC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EB0B2BA-926B-D434-B0D9-29934844BA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CA6CB-C370-4512-BAA9-183F1974D162}" type="datetimeFigureOut">
              <a:rPr lang="ru-RU" smtClean="0"/>
              <a:t>29.04.2025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35F3C22-413B-CC96-1BF2-F91678F206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83A7201-84A5-C49E-0F18-50CE76181D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85C839-5A08-4066-9F5D-E77F42489FD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642844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0A8CC28-E31D-ED12-AAE7-8D95EB3998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FB076F9-5E2A-E09C-1491-199AE1F4AB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435B757-8607-2048-7833-4987DABC6C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CA6CB-C370-4512-BAA9-183F1974D162}" type="datetimeFigureOut">
              <a:rPr lang="ru-RU" smtClean="0"/>
              <a:t>29.04.2025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830D50C-C8C5-55FF-AF49-E7A9AC011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F811C3A-148E-8E9B-A601-27F3E13F92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85C839-5A08-4066-9F5D-E77F42489FD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470614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00A43E4-D488-FA3B-CA5A-C51DBD3786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4DF6F97-2530-B721-25D1-901F228802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156B67D2-E03F-BAF6-C8BE-D51966240E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69C06414-C7BD-0ECD-761D-F36CF2F8DC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CA6CB-C370-4512-BAA9-183F1974D162}" type="datetimeFigureOut">
              <a:rPr lang="ru-RU" smtClean="0"/>
              <a:t>29.04.2025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2131C8E-F75E-D0C9-7547-D683F2C189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852E7A6-3047-1810-8F93-897EAA3E16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85C839-5A08-4066-9F5D-E77F42489FD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466098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7D1FC76-55AC-4DB0-65D0-D7F841586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64F2309-87DB-6197-CF47-C17A0ECD81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96C7172-F396-A00C-7CEC-F3DF31A318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2D2CCB7D-E4F0-4EB3-41BE-B5BD7A2FEC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06E7AD8C-4DC4-1422-8098-E9E93FC8132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305CBAA7-2BE4-DBD5-E05D-AEFD366866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CA6CB-C370-4512-BAA9-183F1974D162}" type="datetimeFigureOut">
              <a:rPr lang="ru-RU" smtClean="0"/>
              <a:t>29.04.2025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637A1E04-A3FF-060A-DDD7-D8D86B57BF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6B65390E-128E-D8E7-859F-D2F8AB480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85C839-5A08-4066-9F5D-E77F42489FD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818979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99662BB-085B-E471-9EEE-896431F16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C9299465-53EC-19A0-595F-C714D84CCE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CA6CB-C370-4512-BAA9-183F1974D162}" type="datetimeFigureOut">
              <a:rPr lang="ru-RU" smtClean="0"/>
              <a:t>29.04.2025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7B298107-681B-DA32-4062-60E7191771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9C9B2FEF-AC38-E1A9-431B-2E535DB7B7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85C839-5A08-4066-9F5D-E77F42489FD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979425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C988FC24-2590-B39D-AD6D-73E19E9A61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CA6CB-C370-4512-BAA9-183F1974D162}" type="datetimeFigureOut">
              <a:rPr lang="ru-RU" smtClean="0"/>
              <a:t>29.04.2025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0CC7FEBC-EDED-3AD8-3A9E-1B588DCAD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8BA1718-AED7-16F3-5CE2-432D7E4C8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85C839-5A08-4066-9F5D-E77F42489FD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83609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1A8679F-3C05-8F94-E115-97EA58C1A8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ADB3A10-111A-77EB-AAA6-C5287C9119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AD21716-11DC-CA86-0AE9-907F2D4517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EA61D87-3092-ED95-2D15-0440C4AE31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CA6CB-C370-4512-BAA9-183F1974D162}" type="datetimeFigureOut">
              <a:rPr lang="ru-RU" smtClean="0"/>
              <a:t>29.04.2025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78C21F8-4430-49C4-D4E9-788DFD2349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B5FDB82-CBE7-6E72-213F-A7D47DAA4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85C839-5A08-4066-9F5D-E77F42489FD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553223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1D5A5A9-11EC-1A2E-2017-06364FEFA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6A7460CB-9418-D636-E542-24A666A52CB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4BEE18B-DC35-BECB-B4E2-EF3C498454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F9E015A-EB5B-092A-A239-7087F3544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CA6CB-C370-4512-BAA9-183F1974D162}" type="datetimeFigureOut">
              <a:rPr lang="ru-RU" smtClean="0"/>
              <a:t>29.04.2025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73DF614-46A7-1521-EBA7-A853D79382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09D56BB-9C11-0096-7599-71BF906FD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85C839-5A08-4066-9F5D-E77F42489FD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996661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79E32AC-F5A4-74CA-0658-511D1A72EF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6BA546A-BE3E-D6B2-2D84-E6691BC853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B7A1FA5-CE53-6322-08C8-CFA0AF2BC8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81CA6CB-C370-4512-BAA9-183F1974D162}" type="datetimeFigureOut">
              <a:rPr lang="ru-RU" smtClean="0"/>
              <a:t>29.04.2025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82B2AE3-32FD-6D1B-3C3B-C0216B3A85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86EF2C1-2D47-A91C-DD53-ADD725DF6D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685C839-5A08-4066-9F5D-E77F42489FD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512311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10.png"/><Relationship Id="rId4" Type="http://schemas.openxmlformats.org/officeDocument/2006/relationships/image" Target="../media/image9.Default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687EB39-546A-A90E-1D78-A6B3F501E9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2520" y="1951736"/>
            <a:ext cx="9144000" cy="2387600"/>
          </a:xfrm>
        </p:spPr>
        <p:txBody>
          <a:bodyPr>
            <a:normAutofit fontScale="90000"/>
          </a:bodyPr>
          <a:lstStyle/>
          <a:p>
            <a:pPr algn="ctr">
              <a:lnSpc>
                <a:spcPct val="101000"/>
              </a:lnSpc>
              <a:spcAft>
                <a:spcPts val="800"/>
              </a:spcAft>
            </a:pPr>
            <a:b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DejaVu Sans"/>
              </a:rPr>
            </a:br>
            <a:b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DejaVu Sans"/>
              </a:rPr>
            </a:br>
            <a:r>
              <a:rPr lang="ru-RU" sz="49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DejaVu Sans"/>
              </a:rPr>
              <a:t>Презентация </a:t>
            </a:r>
            <a:r>
              <a:rPr lang="ru-RU" sz="4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DejaVu Sans"/>
              </a:rPr>
              <a:t>На тему: «Создание платформы для онлайн-обучения с использованием искусственного интеллекта»»</a:t>
            </a:r>
            <a:endParaRPr lang="ru-RU" sz="4400" dirty="0">
              <a:effectLst/>
              <a:latin typeface="Calibri" panose="020F0502020204030204" pitchFamily="34" charset="0"/>
              <a:ea typeface="Calibri" panose="020F0502020204030204" pitchFamily="34" charset="0"/>
              <a:cs typeface="DejaVu Sans"/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565BBED1-3821-3E51-AD4E-D69D378F3B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90597" y="4403725"/>
            <a:ext cx="9144000" cy="1655762"/>
          </a:xfrm>
        </p:spPr>
        <p:txBody>
          <a:bodyPr>
            <a:noAutofit/>
          </a:bodyPr>
          <a:lstStyle/>
          <a:p>
            <a:pPr algn="r">
              <a:lnSpc>
                <a:spcPct val="101000"/>
              </a:lnSpc>
              <a:spcAft>
                <a:spcPts val="800"/>
              </a:spcAft>
              <a:buNone/>
            </a:pPr>
            <a:r>
              <a:rPr lang="ru-RU" sz="1600" dirty="0">
                <a:effectLst/>
                <a:latin typeface="+mj-lt"/>
                <a:ea typeface="Calibri" panose="020F0502020204030204" pitchFamily="34" charset="0"/>
                <a:cs typeface="DejaVu Sans"/>
              </a:rPr>
              <a:t>Выполнил ученик 9М класса:</a:t>
            </a:r>
          </a:p>
          <a:p>
            <a:pPr algn="r">
              <a:lnSpc>
                <a:spcPct val="101000"/>
              </a:lnSpc>
              <a:spcAft>
                <a:spcPts val="800"/>
              </a:spcAft>
              <a:buNone/>
            </a:pPr>
            <a:r>
              <a:rPr lang="ru-RU" sz="1600" b="1" dirty="0">
                <a:effectLst/>
                <a:latin typeface="+mj-lt"/>
                <a:ea typeface="Calibri" panose="020F0502020204030204" pitchFamily="34" charset="0"/>
                <a:cs typeface="DejaVu Sans"/>
              </a:rPr>
              <a:t>Балановский Андрей Евгеньевич</a:t>
            </a:r>
            <a:endParaRPr lang="ru-RU" sz="1600" dirty="0">
              <a:effectLst/>
              <a:latin typeface="+mj-lt"/>
              <a:ea typeface="Calibri" panose="020F0502020204030204" pitchFamily="34" charset="0"/>
              <a:cs typeface="DejaVu Sans"/>
            </a:endParaRPr>
          </a:p>
          <a:p>
            <a:pPr algn="r">
              <a:lnSpc>
                <a:spcPct val="101000"/>
              </a:lnSpc>
              <a:spcAft>
                <a:spcPts val="800"/>
              </a:spcAft>
              <a:buNone/>
            </a:pPr>
            <a:r>
              <a:rPr lang="ru-RU" sz="1600" dirty="0">
                <a:effectLst/>
                <a:latin typeface="+mj-lt"/>
                <a:ea typeface="Calibri" panose="020F0502020204030204" pitchFamily="34" charset="0"/>
                <a:cs typeface="DejaVu Sans"/>
              </a:rPr>
              <a:t>Проверил учитель информатики</a:t>
            </a:r>
            <a:endParaRPr lang="en-US" sz="1600" dirty="0">
              <a:effectLst/>
              <a:latin typeface="+mj-lt"/>
              <a:ea typeface="Calibri" panose="020F0502020204030204" pitchFamily="34" charset="0"/>
              <a:cs typeface="DejaVu Sans"/>
            </a:endParaRPr>
          </a:p>
          <a:p>
            <a:pPr algn="r">
              <a:lnSpc>
                <a:spcPct val="101000"/>
              </a:lnSpc>
              <a:spcAft>
                <a:spcPts val="800"/>
              </a:spcAft>
              <a:buNone/>
            </a:pPr>
            <a:r>
              <a:rPr lang="ru-RU" sz="1600" b="1" dirty="0">
                <a:effectLst/>
                <a:latin typeface="+mj-lt"/>
                <a:ea typeface="Calibri" panose="020F0502020204030204" pitchFamily="34" charset="0"/>
              </a:rPr>
              <a:t>Поликарпов Александр Дмитриевич</a:t>
            </a:r>
            <a:endParaRPr lang="ru-RU" sz="1600" dirty="0"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7CAA11-143D-977E-BC28-95A4985842ED}"/>
              </a:ext>
            </a:extLst>
          </p:cNvPr>
          <p:cNvSpPr txBox="1"/>
          <p:nvPr/>
        </p:nvSpPr>
        <p:spPr>
          <a:xfrm>
            <a:off x="2882646" y="211318"/>
            <a:ext cx="6094476" cy="14060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1000"/>
              </a:lnSpc>
              <a:spcAft>
                <a:spcPts val="800"/>
              </a:spcAft>
              <a:buNone/>
            </a:pPr>
            <a:r>
              <a:rPr lang="ru-RU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DejaVu Sans"/>
              </a:rPr>
              <a:t>ДЕПАРТАМЕНТ ОБРАЗОВАНИЯ ГОРОДА МОСКВЫ</a:t>
            </a:r>
            <a:endParaRPr lang="ru-RU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DejaVu Sans"/>
            </a:endParaRPr>
          </a:p>
          <a:p>
            <a:pPr algn="ctr">
              <a:lnSpc>
                <a:spcPct val="101000"/>
              </a:lnSpc>
              <a:spcAft>
                <a:spcPts val="800"/>
              </a:spcAft>
              <a:buNone/>
            </a:pPr>
            <a:r>
              <a:rPr lang="ru-RU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DejaVu Sans"/>
              </a:rPr>
              <a:t>Государственное бюджетное общеобразовательное учреждение города Москвы</a:t>
            </a:r>
            <a:endParaRPr lang="ru-RU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DejaVu Sans"/>
            </a:endParaRPr>
          </a:p>
          <a:p>
            <a:pPr algn="ctr">
              <a:lnSpc>
                <a:spcPct val="101000"/>
              </a:lnSpc>
              <a:spcAft>
                <a:spcPts val="800"/>
              </a:spcAft>
            </a:pPr>
            <a:r>
              <a:rPr lang="ru-RU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DejaVu Sans"/>
              </a:rPr>
              <a:t>«Школа №67»</a:t>
            </a:r>
            <a:endParaRPr lang="ru-RU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42246502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1945F78-88FF-2DFC-ED49-78DF6B024A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175" y="153192"/>
            <a:ext cx="10515600" cy="1325563"/>
          </a:xfrm>
        </p:spPr>
        <p:txBody>
          <a:bodyPr/>
          <a:lstStyle/>
          <a:p>
            <a:r>
              <a:rPr lang="ru-RU" dirty="0"/>
              <a:t>Описание хода разработки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E9AF0BD-7415-CA92-5E0D-040A640C87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7175" y="1475978"/>
            <a:ext cx="5457825" cy="4351338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После генерации курса открывается страница сгенерированного курса. Она состоит из списка уроков этого курса, на каждый можно перейти.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FCFDEAB-30DB-FD59-B3AE-EAB5F3BD5E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398191"/>
            <a:ext cx="5795022" cy="44291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2C64F4E-49D3-2AC6-2162-B8D133E42A7E}"/>
              </a:ext>
            </a:extLst>
          </p:cNvPr>
          <p:cNvSpPr txBox="1"/>
          <p:nvPr/>
        </p:nvSpPr>
        <p:spPr>
          <a:xfrm>
            <a:off x="6096000" y="602456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Пример сгенерированного курса</a:t>
            </a:r>
          </a:p>
        </p:txBody>
      </p:sp>
    </p:spTree>
    <p:extLst>
      <p:ext uri="{BB962C8B-B14F-4D97-AF65-F5344CB8AC3E}">
        <p14:creationId xmlns:p14="http://schemas.microsoft.com/office/powerpoint/2010/main" val="20941811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528C0F5-0089-D479-B592-22F7E618FE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46262"/>
            <a:ext cx="4333875" cy="1325563"/>
          </a:xfrm>
        </p:spPr>
        <p:txBody>
          <a:bodyPr/>
          <a:lstStyle/>
          <a:p>
            <a:r>
              <a:rPr lang="ru-RU" dirty="0"/>
              <a:t>Описание хода разработки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FA1F8BC-1E02-117E-BDE9-1F04CE4936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758911"/>
            <a:ext cx="4733779" cy="340042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2400" dirty="0"/>
              <a:t>Каждый сгенерированный курс сохраняется в профиле и во вкладке «курсы».</a:t>
            </a:r>
            <a:br>
              <a:rPr lang="ru-RU" sz="2400" dirty="0"/>
            </a:br>
            <a:r>
              <a:rPr lang="ru-RU" sz="2400" dirty="0"/>
              <a:t>В каждом уроке есть 3 основные секции: Теория, практика и ключевые вопросы, а также  есть кнопка, чтобы вернуться назад на страницу курса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0064102-5805-59BB-AFE3-C15744863A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0324" y="3687783"/>
            <a:ext cx="7458221" cy="294310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AEEAFDB-87DD-A41B-0265-385F853D33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0324" y="0"/>
            <a:ext cx="7371676" cy="3687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5597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A60CC05-E313-74B4-1206-9DE4AD1283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864" y="320007"/>
            <a:ext cx="10515600" cy="1325563"/>
          </a:xfrm>
        </p:spPr>
        <p:txBody>
          <a:bodyPr/>
          <a:lstStyle/>
          <a:p>
            <a:r>
              <a:rPr lang="ru-RU" dirty="0"/>
              <a:t>Ошибки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1048A5D-5302-1361-AAF4-11334563A8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5864" y="1523873"/>
            <a:ext cx="512368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dirty="0"/>
              <a:t>Проблема: ответ от нейросети должен был прийти в формате </a:t>
            </a:r>
            <a:r>
              <a:rPr lang="en-US" sz="2400" dirty="0"/>
              <a:t>JSON</a:t>
            </a:r>
            <a:r>
              <a:rPr lang="ru-RU" sz="2400" dirty="0"/>
              <a:t>, но всегда либо был лишний текст, либо битый </a:t>
            </a:r>
            <a:r>
              <a:rPr lang="en-US" sz="2400" dirty="0"/>
              <a:t>JSON</a:t>
            </a:r>
            <a:endParaRPr lang="ru-RU" sz="2400" dirty="0"/>
          </a:p>
          <a:p>
            <a:pPr marL="0" indent="0">
              <a:buNone/>
            </a:pPr>
            <a:r>
              <a:rPr lang="ru-RU" sz="2400" dirty="0"/>
              <a:t>Решение:  </a:t>
            </a:r>
          </a:p>
          <a:p>
            <a:r>
              <a:rPr lang="ru-RU" sz="2400" dirty="0"/>
              <a:t>Улучшенный </a:t>
            </a:r>
            <a:r>
              <a:rPr lang="ru-RU" sz="2400" dirty="0" err="1"/>
              <a:t>промпт</a:t>
            </a:r>
            <a:r>
              <a:rPr lang="ru-RU" sz="2400" dirty="0"/>
              <a:t> с жёсткими требованиями</a:t>
            </a:r>
          </a:p>
          <a:p>
            <a:r>
              <a:rPr lang="ru-RU" sz="2400" dirty="0"/>
              <a:t>Проверка наличия фигурных скобок и извлечение ответа</a:t>
            </a:r>
          </a:p>
          <a:p>
            <a:r>
              <a:rPr lang="ru-RU" sz="2400" dirty="0"/>
              <a:t>Очистка ответа от спецсимволов</a:t>
            </a:r>
          </a:p>
        </p:txBody>
      </p:sp>
      <p:pic>
        <p:nvPicPr>
          <p:cNvPr id="5" name="Рисунок 4" descr="Изображение выглядит как текст, снимок экрана, Шрифт, число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C5A4BD01-4BC2-290A-E0B3-BAB57F6D57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980408"/>
            <a:ext cx="5407152" cy="405536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7C2C839-F58A-C35E-C79F-DB31EEBD4393}"/>
              </a:ext>
            </a:extLst>
          </p:cNvPr>
          <p:cNvSpPr txBox="1"/>
          <p:nvPr/>
        </p:nvSpPr>
        <p:spPr>
          <a:xfrm>
            <a:off x="6097524" y="5133924"/>
            <a:ext cx="60944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Пример </a:t>
            </a:r>
            <a:r>
              <a:rPr lang="en-US" dirty="0"/>
              <a:t>JSON-</a:t>
            </a:r>
            <a:r>
              <a:rPr lang="ru-RU" dirty="0"/>
              <a:t>файла</a:t>
            </a:r>
          </a:p>
        </p:txBody>
      </p:sp>
    </p:spTree>
    <p:extLst>
      <p:ext uri="{BB962C8B-B14F-4D97-AF65-F5344CB8AC3E}">
        <p14:creationId xmlns:p14="http://schemas.microsoft.com/office/powerpoint/2010/main" val="32284436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9BE22994-FDC7-F3D1-4689-F33D5853C3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Перспективы развития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C9365B0C-EC37-FB4C-AE58-BF6EE70ED6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Контент и функционал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9AB39F5-7ECB-CEE0-5AEF-F0E43AD9740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• Редактор курсов (ручная правка сгенерированных материалов)</a:t>
            </a:r>
            <a:br>
              <a:rPr lang="ru-RU" dirty="0"/>
            </a:br>
            <a:r>
              <a:rPr lang="ru-RU" dirty="0"/>
              <a:t>• Мультимодальность: генерация изображений, видео, презентаций</a:t>
            </a:r>
            <a:br>
              <a:rPr lang="ru-RU" dirty="0"/>
            </a:br>
            <a:r>
              <a:rPr lang="ru-RU" dirty="0"/>
              <a:t>• Импорт/экспорт (PDF, интеграция с </a:t>
            </a:r>
            <a:r>
              <a:rPr lang="ru-RU" dirty="0" err="1"/>
              <a:t>Moodle</a:t>
            </a:r>
            <a:r>
              <a:rPr lang="ru-RU" dirty="0"/>
              <a:t>/Google </a:t>
            </a:r>
            <a:r>
              <a:rPr lang="ru-RU" dirty="0" err="1"/>
              <a:t>Classroom</a:t>
            </a:r>
            <a:r>
              <a:rPr lang="ru-RU" dirty="0"/>
              <a:t>)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46F6FE5F-E920-2136-100A-FAA3746768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ru-RU" dirty="0"/>
              <a:t>Масштабирование</a:t>
            </a:r>
          </a:p>
        </p:txBody>
      </p:sp>
      <p:sp>
        <p:nvSpPr>
          <p:cNvPr id="7" name="Объект 6">
            <a:extLst>
              <a:ext uri="{FF2B5EF4-FFF2-40B4-BE49-F238E27FC236}">
                <a16:creationId xmlns:a16="http://schemas.microsoft.com/office/drawing/2014/main" id="{8587D795-EE43-37FD-1F14-C8E0C611B0AF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ru-RU" dirty="0"/>
              <a:t>Локализация (мультиязычная поддержка)</a:t>
            </a:r>
          </a:p>
          <a:p>
            <a:r>
              <a:rPr lang="ru-RU" dirty="0"/>
              <a:t>API-интеграции с образовательными платформами</a:t>
            </a:r>
          </a:p>
        </p:txBody>
      </p:sp>
    </p:spTree>
    <p:extLst>
      <p:ext uri="{BB962C8B-B14F-4D97-AF65-F5344CB8AC3E}">
        <p14:creationId xmlns:p14="http://schemas.microsoft.com/office/powerpoint/2010/main" val="14251815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9868A36-7C76-C427-634F-E5B7F636D3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Цели и задачи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47D192D-2B62-8512-58C6-B9B6CB211C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ru-RU" b="1" dirty="0"/>
              <a:t>Цель:</a:t>
            </a:r>
            <a:br>
              <a:rPr lang="ru-RU" dirty="0"/>
            </a:br>
            <a:r>
              <a:rPr lang="ru-RU" dirty="0"/>
              <a:t>Разработка ИИ-платформы, персонализирующей учебный процесс.</a:t>
            </a:r>
          </a:p>
          <a:p>
            <a:pPr>
              <a:buNone/>
            </a:pPr>
            <a:r>
              <a:rPr lang="ru-RU" b="1" dirty="0"/>
              <a:t>Задачи:</a:t>
            </a:r>
            <a:endParaRPr lang="ru-RU" dirty="0"/>
          </a:p>
          <a:p>
            <a:pPr>
              <a:buFont typeface="Arial" panose="020B0604020202020204" pitchFamily="34" charset="0"/>
              <a:buChar char="•"/>
            </a:pPr>
            <a:r>
              <a:rPr lang="ru-RU" dirty="0"/>
              <a:t>Проанализировать существующие решения.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/>
              <a:t>Разработать архитектуру платформы.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/>
              <a:t>Реализовать генерацию и адаптацию курсов.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/>
              <a:t>Протестировать и внедрить платформу.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202258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AC19729-FB8E-CBD3-E826-B1D88C6D0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Этапы развития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FD8AFD4-E932-2E17-70C4-67B837251E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724525" cy="4351338"/>
          </a:xfrm>
        </p:spPr>
        <p:txBody>
          <a:bodyPr/>
          <a:lstStyle/>
          <a:p>
            <a:r>
              <a:rPr lang="ru-RU" dirty="0"/>
              <a:t>1990-е: Появление </a:t>
            </a:r>
            <a:r>
              <a:rPr lang="en-US" dirty="0" err="1"/>
              <a:t>WorldWideWeb</a:t>
            </a:r>
            <a:r>
              <a:rPr lang="en-US" dirty="0"/>
              <a:t>(1992), </a:t>
            </a:r>
            <a:r>
              <a:rPr lang="ru-RU" dirty="0"/>
              <a:t>Первые онлайн-платформы(</a:t>
            </a:r>
            <a:r>
              <a:rPr lang="en-US" dirty="0"/>
              <a:t>Blackboard, WebCT)</a:t>
            </a:r>
          </a:p>
          <a:p>
            <a:r>
              <a:rPr lang="en-US" dirty="0"/>
              <a:t>2010-</a:t>
            </a:r>
            <a:r>
              <a:rPr lang="ru-RU" dirty="0"/>
              <a:t>е: Эра МООК</a:t>
            </a:r>
            <a:r>
              <a:rPr lang="en-US" dirty="0"/>
              <a:t>(Coursera, edX)</a:t>
            </a:r>
          </a:p>
          <a:p>
            <a:r>
              <a:rPr lang="ru-RU" dirty="0"/>
              <a:t>Наше время: Интеграция ИИ(автоматизация проверки, чат-боты)</a:t>
            </a:r>
            <a:endParaRPr lang="en-US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37A3138-381B-C989-FE1B-5421955B56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6251" y="647450"/>
            <a:ext cx="3257549" cy="185762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509BA8A-577A-3EB1-BD1C-C7F4D7D7FE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0050" y="3768725"/>
            <a:ext cx="3409949" cy="18576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425C575-F95C-8DF6-757D-8BEC6881AC68}"/>
              </a:ext>
            </a:extLst>
          </p:cNvPr>
          <p:cNvSpPr txBox="1"/>
          <p:nvPr/>
        </p:nvSpPr>
        <p:spPr>
          <a:xfrm>
            <a:off x="8096249" y="2505075"/>
            <a:ext cx="325754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ru-RU" dirty="0"/>
              <a:t>Главная страница </a:t>
            </a:r>
            <a:r>
              <a:rPr lang="en-US" dirty="0"/>
              <a:t>Blackboard(</a:t>
            </a:r>
            <a:r>
              <a:rPr lang="ru-RU" dirty="0"/>
              <a:t>ныне </a:t>
            </a:r>
            <a:r>
              <a:rPr lang="en-US" dirty="0"/>
              <a:t>Anthology)</a:t>
            </a:r>
            <a:endParaRPr lang="ru-RU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0D171F-49D1-A721-60E5-2DE24245A80B}"/>
              </a:ext>
            </a:extLst>
          </p:cNvPr>
          <p:cNvSpPr txBox="1"/>
          <p:nvPr/>
        </p:nvSpPr>
        <p:spPr>
          <a:xfrm>
            <a:off x="8020048" y="5626350"/>
            <a:ext cx="34099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ru-RU" dirty="0"/>
              <a:t>Главная страница </a:t>
            </a:r>
            <a:r>
              <a:rPr lang="en-US" dirty="0" err="1"/>
              <a:t>Courcera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864679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7A2DE4F-7AF4-6B54-A57F-DA195960EA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Обоснование выбора программного продукта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AD54F49-528C-16F9-D9A1-219E572D2D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Актуальность – растущий спрос на персонализированное и доступное онлайн-образование, решение нехватки качественных образовательных ресурсов</a:t>
            </a:r>
          </a:p>
          <a:p>
            <a:r>
              <a:rPr lang="ru-RU" dirty="0"/>
              <a:t> Технологический потенциал – возможность использовать современные ИИ-модели для генерации контента</a:t>
            </a:r>
          </a:p>
          <a:p>
            <a:r>
              <a:rPr lang="ru-RU" dirty="0"/>
              <a:t>Автоматизация – упрощение создания курсов</a:t>
            </a:r>
          </a:p>
          <a:p>
            <a:r>
              <a:rPr lang="ru-RU" dirty="0"/>
              <a:t>Масштабируемость – платформа может адаптироваться под разные предметы и уровни сложности</a:t>
            </a:r>
          </a:p>
        </p:txBody>
      </p:sp>
    </p:spTree>
    <p:extLst>
      <p:ext uri="{BB962C8B-B14F-4D97-AF65-F5344CB8AC3E}">
        <p14:creationId xmlns:p14="http://schemas.microsoft.com/office/powerpoint/2010/main" val="31104486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174BFB8-20F0-2583-A5F5-CBC37E3FA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Технологии для разработки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733965D-8E32-97B0-0A1F-4C4C69237B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5419725" cy="4498975"/>
          </a:xfrm>
        </p:spPr>
        <p:txBody>
          <a:bodyPr>
            <a:normAutofit fontScale="85000" lnSpcReduction="20000"/>
          </a:bodyPr>
          <a:lstStyle/>
          <a:p>
            <a:r>
              <a:rPr lang="ru-RU" b="1" i="1" dirty="0"/>
              <a:t>Автоматический способ</a:t>
            </a:r>
          </a:p>
          <a:p>
            <a:pPr marL="0" indent="0">
              <a:buNone/>
            </a:pPr>
            <a:r>
              <a:rPr lang="ru-RU" sz="2600" dirty="0"/>
              <a:t>Данный метод представляет из себя конструирование сайта из разных образцов с использованием вспомогательных платформ для создания сайтов для тех или иных целей</a:t>
            </a:r>
            <a:r>
              <a:rPr lang="en-US" sz="2600" dirty="0"/>
              <a:t> (Tilda, WordPress, Webnode).</a:t>
            </a:r>
          </a:p>
          <a:p>
            <a:pPr marL="0" indent="0">
              <a:buNone/>
            </a:pPr>
            <a:r>
              <a:rPr lang="ru-RU" sz="2600" dirty="0"/>
              <a:t>Создание веб-ресурсов таким методом не требует глубоких технических знаний и знания ЯП, а также является очень удобным, поскольку в конструкторах есть очень много вспомогательных ресурсов, однако такой сайт напрямую зависит от конструктора и его не получится масштабировать в дальнейшем.</a:t>
            </a:r>
          </a:p>
        </p:txBody>
      </p:sp>
      <p:pic>
        <p:nvPicPr>
          <p:cNvPr id="5" name="Рисунок 4" descr="Изображение выглядит как черный, темнота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9031EA4B-07AF-F926-424E-E0186085E8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5466" y="1243013"/>
            <a:ext cx="2209800" cy="895350"/>
          </a:xfrm>
          <a:prstGeom prst="rect">
            <a:avLst/>
          </a:prstGeom>
        </p:spPr>
      </p:pic>
      <p:pic>
        <p:nvPicPr>
          <p:cNvPr id="7" name="Рисунок 6" descr="Изображение выглядит как круг, черный, черно-белый, темнота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62095FCA-CE22-C809-CB7F-EA7E05F5BF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3912" y="2246316"/>
            <a:ext cx="2713626" cy="1847850"/>
          </a:xfrm>
          <a:prstGeom prst="rect">
            <a:avLst/>
          </a:prstGeom>
        </p:spPr>
      </p:pic>
      <p:pic>
        <p:nvPicPr>
          <p:cNvPr id="9" name="Рисунок 8" descr="Изображение выглядит как Шрифт, текст, Графика, типография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0EEE0BAA-14AA-F41B-B673-2BA6FBC803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3195" y="4202119"/>
            <a:ext cx="2594343" cy="55535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1E126B3-3336-E80F-A16A-73770B8F9A13}"/>
              </a:ext>
            </a:extLst>
          </p:cNvPr>
          <p:cNvSpPr txBox="1"/>
          <p:nvPr/>
        </p:nvSpPr>
        <p:spPr>
          <a:xfrm>
            <a:off x="7400925" y="5144596"/>
            <a:ext cx="490991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400"/>
              </a:spcBef>
              <a:spcAft>
                <a:spcPts val="1400"/>
              </a:spcAft>
            </a:pPr>
            <a:r>
              <a:rPr lang="ru-RU" sz="1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Конструкторы сайтов с автоматическим методом</a:t>
            </a:r>
            <a:endParaRPr lang="ru-RU" sz="1800" dirty="0">
              <a:effectLst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89217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9E23D8C-A0BA-667A-2D55-F765E6FF33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627002" cy="1325563"/>
          </a:xfrm>
        </p:spPr>
        <p:txBody>
          <a:bodyPr/>
          <a:lstStyle/>
          <a:p>
            <a:r>
              <a:rPr lang="ru-RU" dirty="0"/>
              <a:t>Технологии для разработки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4D8EADD-7BB7-4F80-540C-9982962CB1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5686425" cy="4351338"/>
          </a:xfrm>
        </p:spPr>
        <p:txBody>
          <a:bodyPr>
            <a:normAutofit/>
          </a:bodyPr>
          <a:lstStyle/>
          <a:p>
            <a:r>
              <a:rPr lang="ru-RU" sz="2600" b="1" i="1" dirty="0"/>
              <a:t>Полуавтоматический способ</a:t>
            </a:r>
          </a:p>
          <a:p>
            <a:pPr marL="0" indent="0">
              <a:buNone/>
            </a:pPr>
            <a:r>
              <a:rPr lang="ru-RU" sz="2200" dirty="0"/>
              <a:t>Полуавтоматический метод сочетает в себе использование готовых решений (например, CMS</a:t>
            </a:r>
            <a:r>
              <a:rPr lang="en-US" sz="2200" dirty="0"/>
              <a:t> (Content Management System)</a:t>
            </a:r>
            <a:r>
              <a:rPr lang="ru-RU" sz="2200" dirty="0"/>
              <a:t> или фреймворков) с ручной доработкой и кастомизацией.</a:t>
            </a:r>
          </a:p>
          <a:p>
            <a:pPr marL="0" indent="0">
              <a:buNone/>
            </a:pPr>
            <a:r>
              <a:rPr lang="ru-RU" sz="2200" dirty="0"/>
              <a:t>Этот метод имеет более высокую масштабируемость, чем автоматический, в нем так же имеются различные шаблоны и модули, но сайт по-прежнему зависит от выбранной платформы </a:t>
            </a:r>
          </a:p>
        </p:txBody>
      </p:sp>
      <p:pic>
        <p:nvPicPr>
          <p:cNvPr id="5" name="Рисунок 4" descr="Изображение выглядит как круг, черный, черно-белый, темнота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7760B5F0-8254-1BF4-826A-1127AD6547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1877" y="284162"/>
            <a:ext cx="3888598" cy="2647950"/>
          </a:xfrm>
          <a:prstGeom prst="rect">
            <a:avLst/>
          </a:prstGeom>
        </p:spPr>
      </p:pic>
      <p:pic>
        <p:nvPicPr>
          <p:cNvPr id="7" name="Рисунок 6" descr="Изображение выглядит как Графика, Шрифт, логотип, графический дизайн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AAD577D0-E555-7BFE-6B93-F12463A1E5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365" b="91255" l="9947" r="89947">
                        <a14:foregroundMark x1="30909" y1="82319" x2="30909" y2="82319"/>
                        <a14:foregroundMark x1="31337" y1="83080" x2="31337" y2="83080"/>
                        <a14:foregroundMark x1="34332" y1="82890" x2="34332" y2="82890"/>
                        <a14:foregroundMark x1="41711" y1="83460" x2="41711" y2="83460"/>
                        <a14:foregroundMark x1="48984" y1="84601" x2="48984" y2="84601"/>
                        <a14:foregroundMark x1="60000" y1="83460" x2="60000" y2="83460"/>
                        <a14:foregroundMark x1="66096" y1="81559" x2="66096" y2="81559"/>
                        <a14:foregroundMark x1="70374" y1="81559" x2="70374" y2="81559"/>
                        <a14:foregroundMark x1="70695" y1="91255" x2="70695" y2="91255"/>
                        <a14:foregroundMark x1="37219" y1="9316" x2="37219" y2="9316"/>
                        <a14:foregroundMark x1="63209" y1="8745" x2="63209" y2="8745"/>
                        <a14:foregroundMark x1="70695" y1="79087" x2="70695" y2="79087"/>
                        <a14:foregroundMark x1="56043" y1="82319" x2="56043" y2="82319"/>
                        <a14:foregroundMark x1="36578" y1="8365" x2="36578" y2="8365"/>
                        <a14:foregroundMark x1="63209" y1="8175" x2="63209" y2="81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8659" y="3001961"/>
            <a:ext cx="3865985" cy="21748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D689BC9-FA0E-3418-DD47-F50CE9873F0A}"/>
              </a:ext>
            </a:extLst>
          </p:cNvPr>
          <p:cNvSpPr txBox="1"/>
          <p:nvPr/>
        </p:nvSpPr>
        <p:spPr>
          <a:xfrm>
            <a:off x="7324726" y="5246685"/>
            <a:ext cx="464638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400"/>
              </a:spcBef>
              <a:spcAft>
                <a:spcPts val="1400"/>
              </a:spcAft>
            </a:pPr>
            <a:r>
              <a:rPr lang="en-US" sz="2200" dirty="0">
                <a:ea typeface="Times New Roman" panose="02020603050405020304" pitchFamily="18" charset="0"/>
              </a:rPr>
              <a:t>CMS </a:t>
            </a:r>
            <a:r>
              <a:rPr lang="ru-RU" sz="2200" dirty="0">
                <a:ea typeface="Times New Roman" panose="02020603050405020304" pitchFamily="18" charset="0"/>
              </a:rPr>
              <a:t>Платформы с полуавтоматическим способом</a:t>
            </a:r>
            <a:endParaRPr lang="ru-RU" sz="2200" dirty="0">
              <a:effectLst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258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2EF89B-3D70-110C-53F3-B89895A413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" y="415099"/>
            <a:ext cx="10515600" cy="1325563"/>
          </a:xfrm>
        </p:spPr>
        <p:txBody>
          <a:bodyPr/>
          <a:lstStyle/>
          <a:p>
            <a:r>
              <a:rPr lang="ru-RU" dirty="0"/>
              <a:t>Технологии для разработки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5477046-E13E-C886-E73B-7A8819A8B2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876" y="1925199"/>
            <a:ext cx="6667500" cy="4351338"/>
          </a:xfrm>
        </p:spPr>
        <p:txBody>
          <a:bodyPr>
            <a:normAutofit/>
          </a:bodyPr>
          <a:lstStyle/>
          <a:p>
            <a:r>
              <a:rPr lang="ru-RU" sz="2600" b="1" i="1" dirty="0"/>
              <a:t>Разработка вручную</a:t>
            </a:r>
          </a:p>
          <a:p>
            <a:pPr marL="0" indent="0">
              <a:buNone/>
            </a:pPr>
            <a:r>
              <a:rPr lang="ru-RU" sz="2200" dirty="0"/>
              <a:t>Ручная разработка предполагает создание сайта с нуля с использованием языков программирования (HTML, CSS, JavaScript) и фреймворков (</a:t>
            </a:r>
            <a:r>
              <a:rPr lang="ru-RU" sz="2200" dirty="0" err="1"/>
              <a:t>React</a:t>
            </a:r>
            <a:r>
              <a:rPr lang="ru-RU" sz="2200" dirty="0"/>
              <a:t>, Vue.js, </a:t>
            </a:r>
            <a:r>
              <a:rPr lang="ru-RU" sz="2200" dirty="0" err="1"/>
              <a:t>Django</a:t>
            </a:r>
            <a:r>
              <a:rPr lang="en-US" sz="2200" dirty="0"/>
              <a:t>, Flask</a:t>
            </a:r>
            <a:r>
              <a:rPr lang="ru-RU" sz="2200" dirty="0"/>
              <a:t>).</a:t>
            </a:r>
          </a:p>
          <a:p>
            <a:pPr marL="0" indent="0">
              <a:buNone/>
            </a:pPr>
            <a:r>
              <a:rPr lang="ru-RU" sz="2200" dirty="0"/>
              <a:t>Такой метод требует глубоких знаний в программировании и веб-разработке и больших усилий при создании сайта, но при этом сохраняется полный контроль над функциональностью и дизайном</a:t>
            </a:r>
          </a:p>
        </p:txBody>
      </p:sp>
      <p:pic>
        <p:nvPicPr>
          <p:cNvPr id="4" name="Рисунок 3" descr="Изображение выглядит как Графика, дизайн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59CDC486-F175-F9B5-07EF-FF215E91D8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3825" y="1825625"/>
            <a:ext cx="2181225" cy="1411832"/>
          </a:xfrm>
          <a:prstGeom prst="rect">
            <a:avLst/>
          </a:prstGeom>
        </p:spPr>
      </p:pic>
      <p:pic>
        <p:nvPicPr>
          <p:cNvPr id="6" name="Рисунок 5" descr="Изображение выглядит как Прямоугольник, желтый, символ, Графика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85462627-7DCA-C64F-BA22-94115FBD37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3175" y="2091507"/>
            <a:ext cx="1190625" cy="11459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FDFB2DC-8208-9FA5-3B55-04A382D0C983}"/>
              </a:ext>
            </a:extLst>
          </p:cNvPr>
          <p:cNvSpPr txBox="1"/>
          <p:nvPr/>
        </p:nvSpPr>
        <p:spPr>
          <a:xfrm>
            <a:off x="7048499" y="3307044"/>
            <a:ext cx="50006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400"/>
              </a:spcBef>
              <a:spcAft>
                <a:spcPts val="1400"/>
              </a:spcAft>
            </a:pPr>
            <a:r>
              <a:rPr lang="ru-RU" sz="1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Основные языки для написания ручным методом</a:t>
            </a:r>
            <a:endParaRPr lang="ru-RU" sz="1800" dirty="0">
              <a:effectLst/>
              <a:ea typeface="Times New Roman" panose="02020603050405020304" pitchFamily="18" charset="0"/>
            </a:endParaRPr>
          </a:p>
        </p:txBody>
      </p:sp>
      <p:pic>
        <p:nvPicPr>
          <p:cNvPr id="10" name="Рисунок 9" descr="Изображение выглядит как Графика, Шрифт, логотип, символ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9258F33B-66EC-DFAA-39A3-9C1927EE2A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3596" y="4201897"/>
            <a:ext cx="2070012" cy="1242366"/>
          </a:xfrm>
          <a:prstGeom prst="rect">
            <a:avLst/>
          </a:prstGeom>
        </p:spPr>
      </p:pic>
      <p:pic>
        <p:nvPicPr>
          <p:cNvPr id="14" name="Рисунок 13" descr="Изображение выглядит как черный, темнота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CD4995BD-3E7A-FA55-68AB-29B67AA4CB6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4844" y="4027221"/>
            <a:ext cx="1591718" cy="1591718"/>
          </a:xfrm>
          <a:prstGeom prst="rect">
            <a:avLst/>
          </a:prstGeom>
        </p:spPr>
      </p:pic>
      <p:pic>
        <p:nvPicPr>
          <p:cNvPr id="16" name="Рисунок 15" descr="Изображение выглядит как черный, Шрифт, Графика, белый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AAD6A445-0FAD-F433-0DB5-223085AAB57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1191" y="4553548"/>
            <a:ext cx="2800350" cy="67383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F9A8C51-36A8-709E-2EC4-B62D2002BDA4}"/>
              </a:ext>
            </a:extLst>
          </p:cNvPr>
          <p:cNvSpPr txBox="1"/>
          <p:nvPr/>
        </p:nvSpPr>
        <p:spPr>
          <a:xfrm>
            <a:off x="6810376" y="5455375"/>
            <a:ext cx="49149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400"/>
              </a:spcBef>
              <a:spcAft>
                <a:spcPts val="1400"/>
              </a:spcAft>
            </a:pPr>
            <a:r>
              <a:rPr lang="ru-RU" sz="1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Фреймворки для веб-программирования</a:t>
            </a:r>
            <a:endParaRPr lang="ru-RU" sz="1800" dirty="0">
              <a:effectLst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29591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1">
            <a:extLst>
              <a:ext uri="{FF2B5EF4-FFF2-40B4-BE49-F238E27FC236}">
                <a16:creationId xmlns:a16="http://schemas.microsoft.com/office/drawing/2014/main" id="{D74EF693-39E7-BAF3-7BD8-AB86D302B6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701" y="260350"/>
            <a:ext cx="10515600" cy="1325563"/>
          </a:xfrm>
        </p:spPr>
        <p:txBody>
          <a:bodyPr/>
          <a:lstStyle/>
          <a:p>
            <a:r>
              <a:rPr lang="ru-RU" dirty="0"/>
              <a:t>Техническое задание</a:t>
            </a: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B6892983-2713-F8C6-4F68-1B9756FE62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525" y="1515048"/>
            <a:ext cx="5895975" cy="382790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D0A2233-663D-2743-3400-B61BC7DAB68E}"/>
              </a:ext>
            </a:extLst>
          </p:cNvPr>
          <p:cNvSpPr txBox="1"/>
          <p:nvPr/>
        </p:nvSpPr>
        <p:spPr>
          <a:xfrm>
            <a:off x="428625" y="5477560"/>
            <a:ext cx="1176337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/>
              <a:t>Схема связей и макет первой страницы. Ссылка: </a:t>
            </a:r>
            <a:r>
              <a:rPr lang="en-US" sz="2400" dirty="0"/>
              <a:t>https://www.figma.com/design/uCx0SkmiYKCl78buP7KY2s/Untitled?t=lUaYMKt53qOQ3ijy-1</a:t>
            </a:r>
            <a:endParaRPr lang="ru-RU" sz="2400" dirty="0"/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384AEB90-4D17-BE11-3E59-10AB5CC9E1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6500" y="1515047"/>
            <a:ext cx="5905500" cy="3827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562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5A908F9-70E7-F335-83BE-5F718BF07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2250"/>
            <a:ext cx="10515600" cy="1325563"/>
          </a:xfrm>
        </p:spPr>
        <p:txBody>
          <a:bodyPr/>
          <a:lstStyle/>
          <a:p>
            <a:r>
              <a:rPr lang="ru-RU" dirty="0"/>
              <a:t>Описание хода разработки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3A023D8-38D8-9493-8BCA-9EC93CB8C4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253331"/>
            <a:ext cx="7496175" cy="5042694"/>
          </a:xfrm>
        </p:spPr>
        <p:txBody>
          <a:bodyPr>
            <a:normAutofit/>
          </a:bodyPr>
          <a:lstStyle/>
          <a:p>
            <a:r>
              <a:rPr lang="ru-RU" dirty="0"/>
              <a:t>Проект разрабатывался в </a:t>
            </a:r>
            <a:r>
              <a:rPr lang="en-US" dirty="0"/>
              <a:t>IDLE PyCharm </a:t>
            </a:r>
            <a:r>
              <a:rPr lang="ru-RU" dirty="0"/>
              <a:t>ручным методом.</a:t>
            </a:r>
          </a:p>
          <a:p>
            <a:r>
              <a:rPr lang="ru-RU" dirty="0"/>
              <a:t>В качестве основных инструментов были выбраны ЯП </a:t>
            </a:r>
            <a:r>
              <a:rPr lang="en-US" dirty="0"/>
              <a:t>Python, HTML, CSS, </a:t>
            </a:r>
            <a:r>
              <a:rPr lang="ru-RU" dirty="0"/>
              <a:t>а также веб-фреймворк </a:t>
            </a:r>
            <a:r>
              <a:rPr lang="en-US" dirty="0"/>
              <a:t>Flask.</a:t>
            </a:r>
          </a:p>
          <a:p>
            <a:r>
              <a:rPr lang="ru-RU" dirty="0"/>
              <a:t>Главная страница – страница генерации курса. На ней, как и на всех других страницах, кроме входа и регистрации, есть шапка, с которой можно перейти в профиль, курсы, главную и выйти. При генерации курса автоматически кидает на его страницу.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DEB6796-1F60-D99A-A825-CFAC4D828E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9912" y="885031"/>
            <a:ext cx="4652088" cy="3345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141099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259</TotalTime>
  <Words>655</Words>
  <Application>Microsoft Office PowerPoint</Application>
  <PresentationFormat>Широкоэкранный</PresentationFormat>
  <Paragraphs>67</Paragraphs>
  <Slides>13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19" baseType="lpstr">
      <vt:lpstr>Aptos</vt:lpstr>
      <vt:lpstr>Aptos Display</vt:lpstr>
      <vt:lpstr>Arial</vt:lpstr>
      <vt:lpstr>Calibri</vt:lpstr>
      <vt:lpstr>Times New Roman</vt:lpstr>
      <vt:lpstr>Тема Office</vt:lpstr>
      <vt:lpstr>  Презентация На тему: «Создание платформы для онлайн-обучения с использованием искусственного интеллекта»»</vt:lpstr>
      <vt:lpstr>Цели и задачи</vt:lpstr>
      <vt:lpstr>Этапы развития</vt:lpstr>
      <vt:lpstr>Обоснование выбора программного продукта</vt:lpstr>
      <vt:lpstr>Технологии для разработки</vt:lpstr>
      <vt:lpstr>Технологии для разработки</vt:lpstr>
      <vt:lpstr>Технологии для разработки</vt:lpstr>
      <vt:lpstr>Техническое задание</vt:lpstr>
      <vt:lpstr>Описание хода разработки</vt:lpstr>
      <vt:lpstr>Описание хода разработки</vt:lpstr>
      <vt:lpstr>Описание хода разработки</vt:lpstr>
      <vt:lpstr>Ошибки</vt:lpstr>
      <vt:lpstr>Перспективы развития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Андрей Балановский</dc:creator>
  <cp:lastModifiedBy>Андрей Балановский</cp:lastModifiedBy>
  <cp:revision>7</cp:revision>
  <dcterms:created xsi:type="dcterms:W3CDTF">2025-04-22T19:12:13Z</dcterms:created>
  <dcterms:modified xsi:type="dcterms:W3CDTF">2025-04-29T16:02:45Z</dcterms:modified>
</cp:coreProperties>
</file>